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66" r:id="rId5"/>
    <p:sldId id="267" r:id="rId6"/>
    <p:sldId id="268" r:id="rId7"/>
    <p:sldId id="269" r:id="rId8"/>
    <p:sldId id="270" r:id="rId9"/>
    <p:sldId id="275" r:id="rId10"/>
    <p:sldId id="271" r:id="rId11"/>
    <p:sldId id="272" r:id="rId12"/>
    <p:sldId id="273" r:id="rId13"/>
    <p:sldId id="27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95" d="100"/>
          <a:sy n="95" d="100"/>
        </p:scale>
        <p:origin x="11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6/14/2023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6/14/2023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OPTICAL CHARACTER RECOGNITION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 fontScale="62500" lnSpcReduction="20000"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ABHISHEK SINDAGI </a:t>
            </a:r>
          </a:p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2GI20EC007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A3DD0-BDD6-3570-607E-CB591F3AD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099144"/>
            <a:ext cx="9601200" cy="1081378"/>
          </a:xfrm>
        </p:spPr>
        <p:txBody>
          <a:bodyPr>
            <a:normAutofit fontScale="90000"/>
          </a:bodyPr>
          <a:lstStyle/>
          <a:p>
            <a:r>
              <a:rPr lang="en-US" dirty="0"/>
              <a:t>			</a:t>
            </a:r>
            <a:r>
              <a:rPr lang="en-US" sz="8000" dirty="0"/>
              <a:t>THANK YOU</a:t>
            </a:r>
            <a:endParaRPr lang="en-IN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A1220-B2CF-B4DD-12AC-F4B858971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5259" y="4993419"/>
            <a:ext cx="2790908" cy="1327206"/>
          </a:xfrm>
        </p:spPr>
        <p:txBody>
          <a:bodyPr/>
          <a:lstStyle/>
          <a:p>
            <a:r>
              <a:rPr lang="en-US" dirty="0"/>
              <a:t>SUBMITTED BY</a:t>
            </a:r>
          </a:p>
          <a:p>
            <a:r>
              <a:rPr lang="en-US" dirty="0"/>
              <a:t>2GI20EC007</a:t>
            </a:r>
          </a:p>
          <a:p>
            <a:r>
              <a:rPr lang="en-US" dirty="0"/>
              <a:t>ABHISHEK SINDAGI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7931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D7F64-5ECD-8FF5-6D2C-9344FBB05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OPTICAL CHARACTER RECOGNITION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01423-CC89-4C88-4A89-1DECBAE0D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40C28"/>
                </a:solidFill>
                <a:effectLst/>
                <a:latin typeface="Comic Sans MS" panose="030F0702030302020204" pitchFamily="66" charset="0"/>
              </a:rPr>
              <a:t>the process that converts an image of text into a machine-readable text format.</a:t>
            </a:r>
          </a:p>
          <a:p>
            <a:endParaRPr lang="en-US" b="0" i="0" dirty="0">
              <a:solidFill>
                <a:srgbClr val="040C28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Optical character recognition (OCR), a revolutionary technique, allows the conversion of printed or handwritten text into a machine-readable format.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 It is essential for many different fields, such as document digitalization, data extraction.</a:t>
            </a:r>
          </a:p>
          <a:p>
            <a:endParaRPr lang="en-US" b="0" i="0" dirty="0">
              <a:solidFill>
                <a:srgbClr val="040C28"/>
              </a:solidFill>
              <a:effectLst/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297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C9E5-5FD0-3D99-9A69-FF95290C9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39612-B34A-768B-8EAA-20D96A184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D5156"/>
                </a:solidFill>
                <a:effectLst/>
                <a:latin typeface="Comic Sans MS" panose="030F0702030302020204" pitchFamily="66" charset="0"/>
              </a:rPr>
              <a:t>With the help of OCR, people no longer need to manually retype important documents when entering them into electronic databases.</a:t>
            </a:r>
          </a:p>
          <a:p>
            <a:endParaRPr lang="en-US" b="0" i="0" dirty="0">
              <a:solidFill>
                <a:srgbClr val="4D5156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b="0" i="0" dirty="0">
                <a:solidFill>
                  <a:srgbClr val="040C28"/>
                </a:solidFill>
                <a:effectLst/>
                <a:latin typeface="Comic Sans MS" panose="030F0702030302020204" pitchFamily="66" charset="0"/>
              </a:rPr>
              <a:t>OCR extracts relevant information and enters it automatically</a:t>
            </a:r>
            <a:r>
              <a:rPr lang="en-US" b="0" i="0" dirty="0">
                <a:solidFill>
                  <a:srgbClr val="4D5156"/>
                </a:solidFill>
                <a:effectLst/>
                <a:latin typeface="Comic Sans MS" panose="030F0702030302020204" pitchFamily="66" charset="0"/>
              </a:rPr>
              <a:t>. </a:t>
            </a:r>
          </a:p>
          <a:p>
            <a:endParaRPr lang="en-US" dirty="0">
              <a:solidFill>
                <a:srgbClr val="4D5156"/>
              </a:solidFill>
              <a:latin typeface="Comic Sans MS" panose="030F0702030302020204" pitchFamily="66" charset="0"/>
            </a:endParaRPr>
          </a:p>
          <a:p>
            <a:r>
              <a:rPr lang="en-US" b="0" i="0" dirty="0">
                <a:solidFill>
                  <a:srgbClr val="4D5156"/>
                </a:solidFill>
                <a:effectLst/>
                <a:latin typeface="Comic Sans MS" panose="030F0702030302020204" pitchFamily="66" charset="0"/>
              </a:rPr>
              <a:t>OCR means it is </a:t>
            </a:r>
            <a:r>
              <a:rPr lang="en-US" b="0" i="0" dirty="0">
                <a:solidFill>
                  <a:srgbClr val="040C28"/>
                </a:solidFill>
                <a:effectLst/>
                <a:latin typeface="Comic Sans MS" panose="030F0702030302020204" pitchFamily="66" charset="0"/>
              </a:rPr>
              <a:t>a Machine Learning problem where the output is categorical</a:t>
            </a:r>
            <a:r>
              <a:rPr lang="en-US" b="0" i="0" dirty="0">
                <a:solidFill>
                  <a:srgbClr val="4D5156"/>
                </a:solidFill>
                <a:effectLst/>
                <a:latin typeface="Comic Sans MS" panose="030F0702030302020204" pitchFamily="66" charset="0"/>
              </a:rPr>
              <a:t> (i.e. it belongs to a finite set of values).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401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3370D-3C0F-121A-214D-0DFC6C144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IMPORTANCE OF OCR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0CE31-EB8D-D619-2ECB-9989B4BF3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The majority  corporate operations include information gathering from print media. Business procedures include the use of printed contracts, scanned legal documents, invoicing, and paper forms.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Comic Sans MS" panose="030F0702030302020204" pitchFamily="66" charset="0"/>
              </a:rPr>
              <a:t>Text in images cannot be processed by word processing software in the same way as text documents.</a:t>
            </a: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020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96DC1-4F84-725C-2E7A-511BD1B1D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 OF OCR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99BF0-99FF-374F-24D8-5E561478B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OCR is frequently used to </a:t>
            </a:r>
            <a:r>
              <a:rPr lang="en-US" dirty="0" err="1">
                <a:latin typeface="Comic Sans MS" panose="030F0702030302020204" pitchFamily="66" charset="0"/>
              </a:rPr>
              <a:t>digitise</a:t>
            </a:r>
            <a:r>
              <a:rPr lang="en-US" dirty="0">
                <a:latin typeface="Comic Sans MS" panose="030F0702030302020204" pitchFamily="66" charset="0"/>
              </a:rPr>
              <a:t> paper documents, including printed papers, books, invoices, and forms, into digital representations.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OCR makes it possible to extract text from photographs or scanned documents, allowing for text analysis and processing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By obtaining data from forms, questionnaires, surveys, and other structured documents, OCR automates data entering activities.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19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3A589-B8D7-3965-59A3-DACD47E4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 OF OCR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BCB5468-EC2D-FC69-1CA7-882C5BB365D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9" y="2516587"/>
            <a:ext cx="4860430" cy="3232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41B90C6-1CE3-148C-4FA6-52824AA81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327" y="2516587"/>
            <a:ext cx="5137376" cy="307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822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1EAED-00EC-0D93-4147-082519920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OCR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429F3-82F3-D4BA-1ABE-707433D20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OCR is essential to the process of </a:t>
            </a:r>
            <a:r>
              <a:rPr lang="en-US" dirty="0" err="1">
                <a:latin typeface="Comic Sans MS" panose="030F0702030302020204" pitchFamily="66" charset="0"/>
              </a:rPr>
              <a:t>digitising</a:t>
            </a:r>
            <a:r>
              <a:rPr lang="en-US" dirty="0">
                <a:latin typeface="Comic Sans MS" panose="030F0702030302020204" pitchFamily="66" charset="0"/>
              </a:rPr>
              <a:t> books and libraries. It makes it possible to </a:t>
            </a:r>
            <a:r>
              <a:rPr lang="en-US" dirty="0" err="1">
                <a:latin typeface="Comic Sans MS" panose="030F0702030302020204" pitchFamily="66" charset="0"/>
              </a:rPr>
              <a:t>digitise</a:t>
            </a:r>
            <a:r>
              <a:rPr lang="en-US" dirty="0">
                <a:latin typeface="Comic Sans MS" panose="030F0702030302020204" pitchFamily="66" charset="0"/>
              </a:rPr>
              <a:t> printed books.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OCR is used in Automatic </a:t>
            </a:r>
            <a:r>
              <a:rPr lang="en-US" dirty="0" err="1">
                <a:latin typeface="Comic Sans MS" panose="030F0702030302020204" pitchFamily="66" charset="0"/>
              </a:rPr>
              <a:t>Licence</a:t>
            </a:r>
            <a:r>
              <a:rPr lang="en-US" dirty="0">
                <a:latin typeface="Comic Sans MS" panose="030F0702030302020204" pitchFamily="66" charset="0"/>
              </a:rPr>
              <a:t> Plate Recognition (ALPR) systems to automatically identify vehicle </a:t>
            </a:r>
            <a:r>
              <a:rPr lang="en-US" dirty="0" err="1">
                <a:latin typeface="Comic Sans MS" panose="030F0702030302020204" pitchFamily="66" charset="0"/>
              </a:rPr>
              <a:t>licence</a:t>
            </a:r>
            <a:r>
              <a:rPr lang="en-US" dirty="0">
                <a:latin typeface="Comic Sans MS" panose="030F0702030302020204" pitchFamily="66" charset="0"/>
              </a:rPr>
              <a:t> plates.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OCR technology is </a:t>
            </a:r>
            <a:r>
              <a:rPr lang="en-US" dirty="0" err="1">
                <a:latin typeface="Comic Sans MS" panose="030F0702030302020204" pitchFamily="66" charset="0"/>
              </a:rPr>
              <a:t>utilised</a:t>
            </a:r>
            <a:r>
              <a:rPr lang="en-US" dirty="0">
                <a:latin typeface="Comic Sans MS" panose="030F0702030302020204" pitchFamily="66" charset="0"/>
              </a:rPr>
              <a:t> for handwriting recognition in addition to reading printed text.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880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E5049-F04B-4A63-1EF1-655F4935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DISADVANTAGES OF OCR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32BA1-0729-A1E9-FCC3-21442D26F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OCR systems are expensive.</a:t>
            </a:r>
          </a:p>
          <a:p>
            <a:endParaRPr lang="en-IN" b="0" i="0" dirty="0">
              <a:solidFill>
                <a:srgbClr val="000000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he quality of the image can be lose during this process.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Not 100% accurate, there are likely to be some mistakes made during the method.</a:t>
            </a:r>
          </a:p>
          <a:p>
            <a:endParaRPr lang="en-US" dirty="0">
              <a:solidFill>
                <a:srgbClr val="000000"/>
              </a:solidFill>
              <a:latin typeface="Comic Sans MS" panose="030F0702030302020204" pitchFamily="66" charset="0"/>
            </a:endParaRPr>
          </a:p>
          <a:p>
            <a:r>
              <a:rPr lang="en-US" b="0" i="0" dirty="0">
                <a:solidFill>
                  <a:srgbClr val="4D5156"/>
                </a:solidFill>
                <a:effectLst/>
                <a:latin typeface="Comic Sans MS" panose="030F0702030302020204" pitchFamily="66" charset="0"/>
              </a:rPr>
              <a:t> </a:t>
            </a:r>
            <a:r>
              <a:rPr lang="en-US" b="0" i="0" dirty="0">
                <a:solidFill>
                  <a:srgbClr val="040C28"/>
                </a:solidFill>
                <a:effectLst/>
                <a:latin typeface="Comic Sans MS" panose="030F0702030302020204" pitchFamily="66" charset="0"/>
              </a:rPr>
              <a:t>OCR struggles with processing unstructured text formats and handwriting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.</a:t>
            </a:r>
            <a:endParaRPr lang="en-US" b="0" i="0" dirty="0">
              <a:solidFill>
                <a:srgbClr val="000000"/>
              </a:solidFill>
              <a:effectLst/>
              <a:latin typeface="-apple-system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1892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CEBCC-FE69-F79F-30BC-AFA95A3E7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80C02-34F2-CC0A-74A4-93930A540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Textual data may be effectively saved and retrieved by </a:t>
            </a:r>
            <a:r>
              <a:rPr lang="en-US" dirty="0" err="1">
                <a:latin typeface="Comic Sans MS" panose="030F0702030302020204" pitchFamily="66" charset="0"/>
              </a:rPr>
              <a:t>digitising</a:t>
            </a:r>
            <a:r>
              <a:rPr lang="en-US" dirty="0">
                <a:latin typeface="Comic Sans MS" panose="030F0702030302020204" pitchFamily="66" charset="0"/>
              </a:rPr>
              <a:t> printed or handwritten text using optical character recognition (OCR), a powerful technique.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OCR methods have considerably improved over time, thanks to developments in computer vision, deep learning, and machine learning. 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62049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78</TotalTime>
  <Words>416</Words>
  <Application>Microsoft Office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-apple-system</vt:lpstr>
      <vt:lpstr>Calibri</vt:lpstr>
      <vt:lpstr>Comic Sans MS</vt:lpstr>
      <vt:lpstr>Franklin Gothic Book</vt:lpstr>
      <vt:lpstr>Google Sans</vt:lpstr>
      <vt:lpstr>Crop</vt:lpstr>
      <vt:lpstr>OPTICAL CHARACTER RECOGNITION</vt:lpstr>
      <vt:lpstr>OPTICAL CHARACTER RECOGNITION</vt:lpstr>
      <vt:lpstr>CLASSIFICATION </vt:lpstr>
      <vt:lpstr>IMPORTANCE OF OCR  </vt:lpstr>
      <vt:lpstr>APPLICATIONS OF OCR  </vt:lpstr>
      <vt:lpstr>APPLICATIONS OF OCR  </vt:lpstr>
      <vt:lpstr>APPLICATIONS OF OCR</vt:lpstr>
      <vt:lpstr>DISADVANTAGES OF OCR   </vt:lpstr>
      <vt:lpstr>CONCLUSION </vt:lpstr>
      <vt:lpstr>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OPTICAL CHARACTER RECOGNITION</dc:title>
  <dc:creator>abhisheksindagi2021 abhisheksindagi2021</dc:creator>
  <cp:lastModifiedBy>abhisheksindagi2021 abhisheksindagi2021</cp:lastModifiedBy>
  <cp:revision>2</cp:revision>
  <dcterms:created xsi:type="dcterms:W3CDTF">2023-05-28T19:14:52Z</dcterms:created>
  <dcterms:modified xsi:type="dcterms:W3CDTF">2023-06-13T19:43:44Z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